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0" r:id="rId1"/>
  </p:sldMasterIdLst>
  <p:notesMasterIdLst>
    <p:notesMasterId r:id="rId12"/>
  </p:notesMasterIdLst>
  <p:handoutMasterIdLst>
    <p:handoutMasterId r:id="rId13"/>
  </p:handoutMasterIdLst>
  <p:sldIdLst>
    <p:sldId id="529" r:id="rId2"/>
    <p:sldId id="528" r:id="rId3"/>
    <p:sldId id="519" r:id="rId4"/>
    <p:sldId id="522" r:id="rId5"/>
    <p:sldId id="523" r:id="rId6"/>
    <p:sldId id="527" r:id="rId7"/>
    <p:sldId id="524" r:id="rId8"/>
    <p:sldId id="526" r:id="rId9"/>
    <p:sldId id="525" r:id="rId10"/>
    <p:sldId id="514" r:id="rId11"/>
  </p:sldIdLst>
  <p:sldSz cx="9144000" cy="6858000" type="screen4x3"/>
  <p:notesSz cx="6797675" cy="9928225"/>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08A"/>
    <a:srgbClr val="0099CC"/>
    <a:srgbClr val="5E6A71"/>
    <a:srgbClr val="F9461C"/>
    <a:srgbClr val="ABE9FF"/>
    <a:srgbClr val="66CCFF"/>
    <a:srgbClr val="00A7E7"/>
    <a:srgbClr val="00A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58958" autoAdjust="0"/>
  </p:normalViewPr>
  <p:slideViewPr>
    <p:cSldViewPr snapToGrid="0" snapToObjects="1">
      <p:cViewPr varScale="1">
        <p:scale>
          <a:sx n="53" d="100"/>
          <a:sy n="53" d="100"/>
        </p:scale>
        <p:origin x="-2070" y="-84"/>
      </p:cViewPr>
      <p:guideLst>
        <p:guide orient="horz" pos="2160"/>
        <p:guide pos="2880"/>
      </p:guideLst>
    </p:cSldViewPr>
  </p:slideViewPr>
  <p:outlineViewPr>
    <p:cViewPr>
      <p:scale>
        <a:sx n="33" d="100"/>
        <a:sy n="33" d="100"/>
      </p:scale>
      <p:origin x="0" y="2166"/>
    </p:cViewPr>
  </p:outlineViewPr>
  <p:notesTextViewPr>
    <p:cViewPr>
      <p:scale>
        <a:sx n="100" d="100"/>
        <a:sy n="100" d="100"/>
      </p:scale>
      <p:origin x="0" y="0"/>
    </p:cViewPr>
  </p:notesTextViewPr>
  <p:notesViewPr>
    <p:cSldViewPr snapToGrid="0" snapToObjects="1">
      <p:cViewPr varScale="1">
        <p:scale>
          <a:sx n="81" d="100"/>
          <a:sy n="81" d="100"/>
        </p:scale>
        <p:origin x="-240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356"/>
          </a:xfrm>
          <a:prstGeom prst="rect">
            <a:avLst/>
          </a:prstGeom>
        </p:spPr>
        <p:txBody>
          <a:bodyPr vert="horz" lIns="91442" tIns="45721" rIns="91442" bIns="45721" rtlCol="0"/>
          <a:lstStyle>
            <a:lvl1pPr algn="l">
              <a:defRPr sz="1200">
                <a:latin typeface="Arial" charset="0"/>
                <a:ea typeface="ＭＳ Ｐゴシック" charset="-128"/>
              </a:defRPr>
            </a:lvl1pPr>
          </a:lstStyle>
          <a:p>
            <a:pPr>
              <a:defRPr/>
            </a:pPr>
            <a:endParaRPr lang="en-GB" dirty="0"/>
          </a:p>
        </p:txBody>
      </p:sp>
      <p:sp>
        <p:nvSpPr>
          <p:cNvPr id="3" name="Date Placeholder 2"/>
          <p:cNvSpPr>
            <a:spLocks noGrp="1"/>
          </p:cNvSpPr>
          <p:nvPr>
            <p:ph type="dt" sz="quarter" idx="1"/>
          </p:nvPr>
        </p:nvSpPr>
        <p:spPr>
          <a:xfrm>
            <a:off x="3850443" y="0"/>
            <a:ext cx="2945659" cy="497356"/>
          </a:xfrm>
          <a:prstGeom prst="rect">
            <a:avLst/>
          </a:prstGeom>
        </p:spPr>
        <p:txBody>
          <a:bodyPr vert="horz" wrap="square" lIns="91442" tIns="45721" rIns="91442" bIns="45721" numCol="1" anchor="t" anchorCtr="0" compatLnSpc="1">
            <a:prstTxWarp prst="textNoShape">
              <a:avLst/>
            </a:prstTxWarp>
          </a:bodyPr>
          <a:lstStyle>
            <a:lvl1pPr algn="r">
              <a:defRPr sz="1200">
                <a:latin typeface="Arial" pitchFamily="34" charset="0"/>
                <a:ea typeface="ＭＳ Ｐゴシック" charset="-128"/>
              </a:defRPr>
            </a:lvl1pPr>
          </a:lstStyle>
          <a:p>
            <a:pPr>
              <a:defRPr/>
            </a:pPr>
            <a:fld id="{700206A7-1D83-445C-AAE6-A95E7EFCE5A1}" type="datetimeFigureOut">
              <a:rPr lang="en-GB"/>
              <a:pPr>
                <a:defRPr/>
              </a:pPr>
              <a:t>02/12/2015</a:t>
            </a:fld>
            <a:endParaRPr lang="en-GB" dirty="0"/>
          </a:p>
        </p:txBody>
      </p:sp>
      <p:sp>
        <p:nvSpPr>
          <p:cNvPr id="4" name="Footer Placeholder 3"/>
          <p:cNvSpPr>
            <a:spLocks noGrp="1"/>
          </p:cNvSpPr>
          <p:nvPr>
            <p:ph type="ftr" sz="quarter" idx="2"/>
          </p:nvPr>
        </p:nvSpPr>
        <p:spPr>
          <a:xfrm>
            <a:off x="0" y="9429296"/>
            <a:ext cx="2945659" cy="497356"/>
          </a:xfrm>
          <a:prstGeom prst="rect">
            <a:avLst/>
          </a:prstGeom>
        </p:spPr>
        <p:txBody>
          <a:bodyPr vert="horz" lIns="91442" tIns="45721" rIns="91442" bIns="45721" rtlCol="0" anchor="b"/>
          <a:lstStyle>
            <a:lvl1pPr algn="l">
              <a:defRPr sz="1200">
                <a:latin typeface="Arial" charset="0"/>
                <a:ea typeface="ＭＳ Ｐゴシック" charset="-128"/>
              </a:defRPr>
            </a:lvl1pPr>
          </a:lstStyle>
          <a:p>
            <a:pPr>
              <a:defRPr/>
            </a:pPr>
            <a:endParaRPr lang="en-GB" dirty="0"/>
          </a:p>
        </p:txBody>
      </p:sp>
      <p:sp>
        <p:nvSpPr>
          <p:cNvPr id="5" name="Slide Number Placeholder 4"/>
          <p:cNvSpPr>
            <a:spLocks noGrp="1"/>
          </p:cNvSpPr>
          <p:nvPr>
            <p:ph type="sldNum" sz="quarter" idx="3"/>
          </p:nvPr>
        </p:nvSpPr>
        <p:spPr>
          <a:xfrm>
            <a:off x="3850443" y="9429296"/>
            <a:ext cx="2945659" cy="497356"/>
          </a:xfrm>
          <a:prstGeom prst="rect">
            <a:avLst/>
          </a:prstGeom>
        </p:spPr>
        <p:txBody>
          <a:bodyPr vert="horz" wrap="square" lIns="91442" tIns="45721" rIns="91442" bIns="45721"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D2E6281F-5DC3-49E1-A855-B81DF5FED7A0}" type="slidenum">
              <a:rPr lang="en-GB"/>
              <a:pPr>
                <a:defRPr/>
              </a:pPr>
              <a:t>‹#›</a:t>
            </a:fld>
            <a:endParaRPr lang="en-GB" dirty="0"/>
          </a:p>
        </p:txBody>
      </p:sp>
    </p:spTree>
    <p:extLst>
      <p:ext uri="{BB962C8B-B14F-4D97-AF65-F5344CB8AC3E}">
        <p14:creationId xmlns:p14="http://schemas.microsoft.com/office/powerpoint/2010/main" val="3131770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356"/>
          </a:xfrm>
          <a:prstGeom prst="rect">
            <a:avLst/>
          </a:prstGeom>
        </p:spPr>
        <p:txBody>
          <a:bodyPr vert="horz" lIns="91442" tIns="45721" rIns="91442" bIns="45721" rtlCol="0"/>
          <a:lstStyle>
            <a:lvl1pPr algn="l">
              <a:defRPr sz="1200">
                <a:latin typeface="Arial" charset="0"/>
                <a:ea typeface="ＭＳ Ｐゴシック" charset="-128"/>
              </a:defRPr>
            </a:lvl1pPr>
          </a:lstStyle>
          <a:p>
            <a:pPr>
              <a:defRPr/>
            </a:pPr>
            <a:endParaRPr lang="en-GB" dirty="0"/>
          </a:p>
        </p:txBody>
      </p:sp>
      <p:sp>
        <p:nvSpPr>
          <p:cNvPr id="3" name="Date Placeholder 2"/>
          <p:cNvSpPr>
            <a:spLocks noGrp="1"/>
          </p:cNvSpPr>
          <p:nvPr>
            <p:ph type="dt" idx="1"/>
          </p:nvPr>
        </p:nvSpPr>
        <p:spPr>
          <a:xfrm>
            <a:off x="3850443" y="0"/>
            <a:ext cx="2945659" cy="497356"/>
          </a:xfrm>
          <a:prstGeom prst="rect">
            <a:avLst/>
          </a:prstGeom>
        </p:spPr>
        <p:txBody>
          <a:bodyPr vert="horz" wrap="square" lIns="91442" tIns="45721" rIns="91442" bIns="45721" numCol="1" anchor="t" anchorCtr="0" compatLnSpc="1">
            <a:prstTxWarp prst="textNoShape">
              <a:avLst/>
            </a:prstTxWarp>
          </a:bodyPr>
          <a:lstStyle>
            <a:lvl1pPr algn="r">
              <a:defRPr sz="1200">
                <a:latin typeface="Arial" pitchFamily="34" charset="0"/>
                <a:ea typeface="ＭＳ Ｐゴシック" charset="-128"/>
              </a:defRPr>
            </a:lvl1pPr>
          </a:lstStyle>
          <a:p>
            <a:pPr>
              <a:defRPr/>
            </a:pPr>
            <a:fld id="{9F863922-D6F0-4F65-AB0C-61825AB66B0C}" type="datetimeFigureOut">
              <a:rPr lang="en-GB"/>
              <a:pPr>
                <a:defRPr/>
              </a:pPr>
              <a:t>02/12/2015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2" tIns="45721" rIns="91442" bIns="45721" rtlCol="0" anchor="ctr"/>
          <a:lstStyle/>
          <a:p>
            <a:pPr lvl="0"/>
            <a:endParaRPr lang="en-GB" noProof="0" dirty="0"/>
          </a:p>
        </p:txBody>
      </p:sp>
      <p:sp>
        <p:nvSpPr>
          <p:cNvPr id="5" name="Notes Placeholder 4"/>
          <p:cNvSpPr>
            <a:spLocks noGrp="1"/>
          </p:cNvSpPr>
          <p:nvPr>
            <p:ph type="body" sz="quarter" idx="3"/>
          </p:nvPr>
        </p:nvSpPr>
        <p:spPr>
          <a:xfrm>
            <a:off x="679768" y="4715435"/>
            <a:ext cx="5438140" cy="4468331"/>
          </a:xfrm>
          <a:prstGeom prst="rect">
            <a:avLst/>
          </a:prstGeom>
        </p:spPr>
        <p:txBody>
          <a:bodyPr vert="horz" lIns="91442" tIns="45721" rIns="91442" bIns="457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296"/>
            <a:ext cx="2945659" cy="497356"/>
          </a:xfrm>
          <a:prstGeom prst="rect">
            <a:avLst/>
          </a:prstGeom>
        </p:spPr>
        <p:txBody>
          <a:bodyPr vert="horz" lIns="91442" tIns="45721" rIns="91442" bIns="45721" rtlCol="0" anchor="b"/>
          <a:lstStyle>
            <a:lvl1pPr algn="l">
              <a:defRPr sz="1200">
                <a:latin typeface="Arial" charset="0"/>
                <a:ea typeface="ＭＳ Ｐゴシック" charset="-128"/>
              </a:defRPr>
            </a:lvl1pPr>
          </a:lstStyle>
          <a:p>
            <a:pPr>
              <a:defRPr/>
            </a:pPr>
            <a:endParaRPr lang="en-GB" dirty="0"/>
          </a:p>
        </p:txBody>
      </p:sp>
      <p:sp>
        <p:nvSpPr>
          <p:cNvPr id="7" name="Slide Number Placeholder 6"/>
          <p:cNvSpPr>
            <a:spLocks noGrp="1"/>
          </p:cNvSpPr>
          <p:nvPr>
            <p:ph type="sldNum" sz="quarter" idx="5"/>
          </p:nvPr>
        </p:nvSpPr>
        <p:spPr>
          <a:xfrm>
            <a:off x="3850443" y="9429296"/>
            <a:ext cx="2945659" cy="497356"/>
          </a:xfrm>
          <a:prstGeom prst="rect">
            <a:avLst/>
          </a:prstGeom>
        </p:spPr>
        <p:txBody>
          <a:bodyPr vert="horz" wrap="square" lIns="91442" tIns="45721" rIns="91442" bIns="45721"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67CE3D0F-8F01-4658-98C8-C9AFACF8C99B}" type="slidenum">
              <a:rPr lang="en-GB"/>
              <a:pPr>
                <a:defRPr/>
              </a:pPr>
              <a:t>‹#›</a:t>
            </a:fld>
            <a:endParaRPr lang="en-GB" dirty="0"/>
          </a:p>
        </p:txBody>
      </p:sp>
    </p:spTree>
    <p:extLst>
      <p:ext uri="{BB962C8B-B14F-4D97-AF65-F5344CB8AC3E}">
        <p14:creationId xmlns:p14="http://schemas.microsoft.com/office/powerpoint/2010/main" val="3547720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ＭＳ Ｐゴシック" charset="-128"/>
                <a:cs typeface="+mn-cs"/>
              </a:rPr>
              <a:t>Ask</a:t>
            </a:r>
            <a:r>
              <a:rPr lang="en-US" sz="1200" b="1" i="0" kern="1200" baseline="0" dirty="0" smtClean="0">
                <a:solidFill>
                  <a:schemeClr val="tx1"/>
                </a:solidFill>
                <a:effectLst/>
                <a:latin typeface="+mn-lt"/>
                <a:ea typeface="ＭＳ Ｐゴシック" charset="-128"/>
                <a:cs typeface="+mn-cs"/>
              </a:rPr>
              <a:t> the children the question: </a:t>
            </a:r>
            <a:r>
              <a:rPr lang="en-US" sz="1200" b="0" i="0" kern="1200" dirty="0" smtClean="0">
                <a:solidFill>
                  <a:schemeClr val="tx1"/>
                </a:solidFill>
                <a:effectLst/>
                <a:latin typeface="+mn-lt"/>
                <a:ea typeface="ＭＳ Ｐゴシック" charset="-128"/>
                <a:cs typeface="+mn-cs"/>
              </a:rPr>
              <a:t>What do we mean by Sporting Spirit</a:t>
            </a:r>
            <a:r>
              <a:rPr lang="en-US" sz="1200" b="0" i="0" kern="1200" baseline="0" dirty="0" smtClean="0">
                <a:solidFill>
                  <a:schemeClr val="tx1"/>
                </a:solidFill>
                <a:effectLst/>
                <a:latin typeface="+mn-lt"/>
                <a:ea typeface="ＭＳ Ｐゴシック" charset="-128"/>
                <a:cs typeface="+mn-cs"/>
              </a:rPr>
              <a:t> or being a good sport?</a:t>
            </a:r>
          </a:p>
          <a:p>
            <a:pPr fontAlgn="base"/>
            <a:endParaRPr lang="en-GB" baseline="0" dirty="0" smtClean="0"/>
          </a:p>
          <a:p>
            <a:pPr marL="457200" indent="-457200">
              <a:buFont typeface="Arial" panose="020B0604020202020204" pitchFamily="34" charset="0"/>
              <a:buChar char="•"/>
            </a:pPr>
            <a:r>
              <a:rPr lang="en-GB" sz="1200" dirty="0" smtClean="0"/>
              <a:t>Sport isn’t just about winning and losing or beating others.</a:t>
            </a:r>
          </a:p>
          <a:p>
            <a:endParaRPr lang="en-GB" sz="100" dirty="0" smtClean="0"/>
          </a:p>
          <a:p>
            <a:pPr marL="457200" indent="-457200">
              <a:buFont typeface="Arial" panose="020B0604020202020204" pitchFamily="34" charset="0"/>
              <a:buChar char="•"/>
            </a:pPr>
            <a:r>
              <a:rPr lang="en-GB" sz="1200" dirty="0" smtClean="0"/>
              <a:t>We all play to win but it isn’t the most important thing. </a:t>
            </a:r>
          </a:p>
          <a:p>
            <a:endParaRPr lang="en-GB" sz="100" dirty="0" smtClean="0"/>
          </a:p>
          <a:p>
            <a:pPr marL="457200" indent="-457200">
              <a:buFont typeface="Arial" panose="020B0604020202020204" pitchFamily="34" charset="0"/>
              <a:buChar char="•"/>
            </a:pPr>
            <a:r>
              <a:rPr lang="en-GB" sz="1200" dirty="0" smtClean="0"/>
              <a:t>It’s about taking part in the spirit of the game</a:t>
            </a:r>
          </a:p>
          <a:p>
            <a:pPr marL="457200" indent="-457200">
              <a:buFont typeface="Arial" panose="020B0604020202020204" pitchFamily="34" charset="0"/>
              <a:buChar char="•"/>
            </a:pPr>
            <a:endParaRPr lang="en-GB" sz="1200" dirty="0" smtClean="0"/>
          </a:p>
          <a:p>
            <a:pPr marL="457200" indent="-457200">
              <a:buFont typeface="Arial" panose="020B0604020202020204" pitchFamily="34" charset="0"/>
              <a:buChar char="•"/>
            </a:pPr>
            <a:r>
              <a:rPr lang="en-GB" sz="1200" dirty="0" smtClean="0"/>
              <a:t>It’s</a:t>
            </a:r>
            <a:r>
              <a:rPr lang="en-GB" sz="1200" baseline="0" dirty="0" smtClean="0"/>
              <a:t> about </a:t>
            </a:r>
            <a:r>
              <a:rPr lang="en-GB" sz="1200" dirty="0" smtClean="0"/>
              <a:t>the experience, fun and enjoyment of sport and </a:t>
            </a:r>
            <a:r>
              <a:rPr lang="en-GB" sz="1200" b="1" dirty="0" smtClean="0"/>
              <a:t>giving </a:t>
            </a:r>
            <a:r>
              <a:rPr lang="en-GB" sz="1200" b="1" u="sng" dirty="0" smtClean="0"/>
              <a:t>your</a:t>
            </a:r>
            <a:r>
              <a:rPr lang="en-GB" sz="1200" b="1" dirty="0" smtClean="0"/>
              <a:t> best.</a:t>
            </a:r>
            <a:r>
              <a:rPr lang="en-GB" sz="1200" dirty="0" smtClean="0"/>
              <a:t> </a:t>
            </a:r>
          </a:p>
          <a:p>
            <a:pPr marL="457200" indent="-457200">
              <a:buFont typeface="Arial" panose="020B0604020202020204" pitchFamily="34" charset="0"/>
              <a:buChar char="•"/>
            </a:pPr>
            <a:endParaRPr lang="en-GB" sz="1200" dirty="0" smtClean="0"/>
          </a:p>
          <a:p>
            <a:pPr marL="457200" indent="-457200">
              <a:buFont typeface="Arial" panose="020B0604020202020204" pitchFamily="34" charset="0"/>
              <a:buChar char="•"/>
            </a:pPr>
            <a:r>
              <a:rPr lang="en-GB" sz="1200" dirty="0" smtClean="0"/>
              <a:t>Developing a love of sport versus a love of winning</a:t>
            </a:r>
          </a:p>
          <a:p>
            <a:pPr fontAlgn="base"/>
            <a:endParaRPr lang="en-GB" baseline="0" dirty="0" smtClean="0"/>
          </a:p>
          <a:p>
            <a:pPr fontAlgn="base"/>
            <a:r>
              <a:rPr lang="en-GB" b="1" baseline="0" dirty="0" smtClean="0"/>
              <a:t>Play the video which is embedded on the next slide</a:t>
            </a:r>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1</a:t>
            </a:fld>
            <a:endParaRPr lang="en-GB" dirty="0"/>
          </a:p>
        </p:txBody>
      </p:sp>
    </p:spTree>
    <p:extLst>
      <p:ext uri="{BB962C8B-B14F-4D97-AF65-F5344CB8AC3E}">
        <p14:creationId xmlns:p14="http://schemas.microsoft.com/office/powerpoint/2010/main" val="4550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The </a:t>
            </a:r>
            <a:r>
              <a:rPr lang="en-GB" b="0" baseline="0" dirty="0" smtClean="0"/>
              <a:t>Cambridge </a:t>
            </a:r>
            <a:r>
              <a:rPr lang="en-GB" b="0" baseline="0" dirty="0" smtClean="0"/>
              <a:t>School Sports Partnership will be awarding schools and individuals for displaying these values at our comps this year. There are stickers, certificates and school prizes.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baseline="0" dirty="0" smtClean="0"/>
              <a:t>These values can be adopted in schools and other areas of the curriculum as well. </a:t>
            </a:r>
          </a:p>
          <a:p>
            <a:endParaRPr lang="en-GB" b="0" baseline="0" dirty="0" smtClean="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10</a:t>
            </a:fld>
            <a:endParaRPr lang="en-GB"/>
          </a:p>
        </p:txBody>
      </p:sp>
    </p:spTree>
    <p:extLst>
      <p:ext uri="{BB962C8B-B14F-4D97-AF65-F5344CB8AC3E}">
        <p14:creationId xmlns:p14="http://schemas.microsoft.com/office/powerpoint/2010/main" val="120229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baseline="0" dirty="0" smtClean="0"/>
              <a:t>Play video </a:t>
            </a:r>
            <a:r>
              <a:rPr lang="en-GB" baseline="0" dirty="0" smtClean="0"/>
              <a:t>embedded above or from link below</a:t>
            </a:r>
          </a:p>
          <a:p>
            <a:pPr fontAlgn="base"/>
            <a:endParaRPr lang="en-GB" baseline="0" dirty="0" smtClean="0"/>
          </a:p>
          <a:p>
            <a:pPr fontAlgn="base"/>
            <a:r>
              <a:rPr lang="en-GB" baseline="0" dirty="0" smtClean="0"/>
              <a:t>https://www.youtube.com/watch?v=diwhrryrWv0</a:t>
            </a:r>
          </a:p>
          <a:p>
            <a:pPr fontAlgn="base"/>
            <a:endParaRPr lang="en-GB" baseline="0" dirty="0" smtClean="0"/>
          </a:p>
          <a:p>
            <a:pPr fontAlgn="base"/>
            <a:endParaRPr lang="en-GB" baseline="0" dirty="0" smtClean="0"/>
          </a:p>
          <a:p>
            <a:pPr fontAlgn="base"/>
            <a:endParaRPr lang="en-GB" baseline="0" dirty="0" smtClean="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2</a:t>
            </a:fld>
            <a:endParaRPr lang="en-GB" dirty="0"/>
          </a:p>
        </p:txBody>
      </p:sp>
    </p:spTree>
    <p:extLst>
      <p:ext uri="{BB962C8B-B14F-4D97-AF65-F5344CB8AC3E}">
        <p14:creationId xmlns:p14="http://schemas.microsoft.com/office/powerpoint/2010/main" val="165637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ＭＳ Ｐゴシック" charset="-128"/>
                <a:cs typeface="+mn-cs"/>
              </a:rPr>
              <a:t>The </a:t>
            </a:r>
            <a:r>
              <a:rPr lang="en-US" sz="1200" b="0" i="1" kern="1200" dirty="0" smtClean="0">
                <a:solidFill>
                  <a:schemeClr val="tx1"/>
                </a:solidFill>
                <a:effectLst/>
                <a:latin typeface="+mn-lt"/>
                <a:ea typeface="ＭＳ Ｐゴシック" charset="-128"/>
                <a:cs typeface="+mn-cs"/>
              </a:rPr>
              <a:t>Spirit of the Games</a:t>
            </a:r>
            <a:r>
              <a:rPr lang="en-US" sz="1200" b="0" i="0" kern="1200" dirty="0" smtClean="0">
                <a:solidFill>
                  <a:schemeClr val="tx1"/>
                </a:solidFill>
                <a:effectLst/>
                <a:latin typeface="+mn-lt"/>
                <a:ea typeface="ＭＳ Ｐゴシック" charset="-128"/>
                <a:cs typeface="+mn-cs"/>
              </a:rPr>
              <a:t> Values focus on personal excellence through competition. </a:t>
            </a:r>
          </a:p>
          <a:p>
            <a:pPr fontAlgn="base"/>
            <a:endParaRPr lang="en-US" sz="1200" b="0" i="0" kern="1200" dirty="0" smtClean="0">
              <a:solidFill>
                <a:schemeClr val="tx1"/>
              </a:solidFill>
              <a:effectLst/>
              <a:latin typeface="+mn-lt"/>
              <a:ea typeface="ＭＳ Ｐゴシック" charset="-128"/>
              <a:cs typeface="+mn-cs"/>
            </a:endParaRPr>
          </a:p>
          <a:p>
            <a:pPr fontAlgn="base"/>
            <a:r>
              <a:rPr lang="en-US" sz="1200" b="0" i="0" kern="1200" dirty="0" smtClean="0">
                <a:solidFill>
                  <a:schemeClr val="tx1"/>
                </a:solidFill>
                <a:effectLst/>
                <a:latin typeface="+mn-lt"/>
                <a:ea typeface="ＭＳ Ｐゴシック" charset="-128"/>
                <a:cs typeface="+mn-cs"/>
              </a:rPr>
              <a:t>The six values were developed by young people </a:t>
            </a:r>
            <a:r>
              <a:rPr lang="en-GB" dirty="0" smtClean="0"/>
              <a:t>to identify</a:t>
            </a:r>
            <a:r>
              <a:rPr lang="en-GB" baseline="0" dirty="0" smtClean="0"/>
              <a:t> what the experience of school sport and competition should be about. </a:t>
            </a:r>
          </a:p>
          <a:p>
            <a:pPr fontAlgn="base"/>
            <a:endParaRPr lang="en-GB" baseline="0" dirty="0" smtClean="0"/>
          </a:p>
          <a:p>
            <a:pPr fontAlgn="base"/>
            <a:r>
              <a:rPr lang="en-GB" baseline="0" dirty="0" smtClean="0"/>
              <a:t>They are the values of the School Games and they support you to strive to do your best and help you to achieve sporting success. </a:t>
            </a:r>
          </a:p>
          <a:p>
            <a:pPr fontAlgn="base"/>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So let’s think more about what each of these values mean in sport, school and life. What can we learn from sport, what important life skills can we develop?</a:t>
            </a:r>
          </a:p>
          <a:p>
            <a:pPr fontAlgn="base"/>
            <a:endParaRPr lang="en-GB" baseline="0" dirty="0" smtClean="0"/>
          </a:p>
          <a:p>
            <a:pPr fontAlgn="base"/>
            <a:endParaRPr lang="en-GB" baseline="0" dirty="0" smtClean="0"/>
          </a:p>
          <a:p>
            <a:pPr fontAlgn="base"/>
            <a:endParaRPr lang="en-GB" baseline="0" dirty="0" smtClean="0"/>
          </a:p>
          <a:p>
            <a:pPr fontAlgn="base"/>
            <a:endParaRPr lang="en-GB" baseline="0" dirty="0" smtClean="0"/>
          </a:p>
          <a:p>
            <a:pPr fontAlgn="base"/>
            <a:endParaRPr lang="en-GB" baseline="0" dirty="0" smtClean="0"/>
          </a:p>
          <a:p>
            <a:pPr fontAlgn="base"/>
            <a:endParaRPr lang="en-GB" baseline="0" dirty="0" smtClean="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3</a:t>
            </a:fld>
            <a:endParaRPr lang="en-GB" dirty="0"/>
          </a:p>
        </p:txBody>
      </p:sp>
    </p:spTree>
    <p:extLst>
      <p:ext uri="{BB962C8B-B14F-4D97-AF65-F5344CB8AC3E}">
        <p14:creationId xmlns:p14="http://schemas.microsoft.com/office/powerpoint/2010/main" val="379447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 What</a:t>
            </a:r>
            <a:r>
              <a:rPr lang="en-GB" b="1" baseline="0" dirty="0" smtClean="0"/>
              <a:t> does team work mean to you? Explain the pictures on the slide in your own words.</a:t>
            </a:r>
          </a:p>
          <a:p>
            <a:endParaRPr lang="en-GB" b="1" baseline="0" dirty="0" smtClean="0"/>
          </a:p>
          <a:p>
            <a:r>
              <a:rPr lang="en-GB" b="1" baseline="0" dirty="0" smtClean="0"/>
              <a:t>Teamwork</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200" dirty="0" smtClean="0"/>
              <a:t>Treating everyone equally</a:t>
            </a:r>
            <a:r>
              <a:rPr lang="en-GB" altLang="en-US" sz="1200" baseline="0" dirty="0" smtClean="0"/>
              <a:t> and valuing each individual</a:t>
            </a:r>
            <a:endParaRPr lang="en-GB" alt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200" dirty="0" smtClean="0"/>
              <a:t>Supporting each other and working together to have fun and achieve.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200" dirty="0" smtClean="0"/>
              <a:t>Celebrate each other’s success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200" dirty="0" smtClean="0"/>
              <a:t>Be</a:t>
            </a:r>
            <a:r>
              <a:rPr lang="en-GB" altLang="en-US" sz="1200" baseline="0" dirty="0" smtClean="0"/>
              <a:t> a good friend and </a:t>
            </a:r>
            <a:r>
              <a:rPr lang="en-GB" altLang="en-US" sz="1200" dirty="0" smtClean="0"/>
              <a:t>a positive team player</a:t>
            </a:r>
            <a:r>
              <a:rPr lang="en-GB" altLang="en-US" sz="1200" baseline="0" dirty="0" smtClean="0"/>
              <a:t> in school, sport and life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200" baseline="0" dirty="0" smtClean="0"/>
              <a:t>Having a common goal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200" baseline="0" dirty="0" smtClean="0"/>
              <a:t>Developing a good team spirit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200" baseline="0" dirty="0" smtClean="0"/>
              <a:t>Giving everyone a chance to take part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en-US" sz="1200"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sz="1200" b="1" baseline="0" dirty="0" smtClean="0"/>
              <a:t>Are you a good team player? Who in your class is? Why?</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sz="1200" baseline="0" dirty="0" err="1" smtClean="0"/>
              <a:t>e.g</a:t>
            </a:r>
            <a:r>
              <a:rPr lang="en-GB" altLang="en-US" sz="1200" baseline="0" dirty="0" smtClean="0"/>
              <a:t> John is because he always makes sure everyone gets a go and he says well done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altLang="en-US" sz="1200" baseline="0" dirty="0" smtClean="0"/>
          </a:p>
          <a:p>
            <a:endParaRPr lang="en-GB" dirty="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4</a:t>
            </a:fld>
            <a:endParaRPr lang="en-GB" dirty="0"/>
          </a:p>
        </p:txBody>
      </p:sp>
    </p:spTree>
    <p:extLst>
      <p:ext uri="{BB962C8B-B14F-4D97-AF65-F5344CB8AC3E}">
        <p14:creationId xmlns:p14="http://schemas.microsoft.com/office/powerpoint/2010/main" val="341043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dirty="0" smtClean="0">
                <a:cs typeface="Arial" panose="020B0604020202020204" pitchFamily="34" charset="0"/>
              </a:rPr>
              <a:t>Ask</a:t>
            </a:r>
            <a:r>
              <a:rPr lang="en-US" altLang="en-US" sz="1200" b="1" baseline="0" dirty="0" smtClean="0">
                <a:cs typeface="Arial" panose="020B0604020202020204" pitchFamily="34" charset="0"/>
              </a:rPr>
              <a:t> the question: </a:t>
            </a:r>
            <a:r>
              <a:rPr lang="en-US" altLang="en-US" sz="1200" b="1" dirty="0" smtClean="0">
                <a:cs typeface="Arial" panose="020B0604020202020204" pitchFamily="34" charset="0"/>
              </a:rPr>
              <a:t>What is</a:t>
            </a:r>
            <a:r>
              <a:rPr lang="en-US" altLang="en-US" sz="1200" b="1" baseline="0" dirty="0" smtClean="0">
                <a:cs typeface="Arial" panose="020B0604020202020204" pitchFamily="34" charset="0"/>
              </a:rPr>
              <a:t> honesty?</a:t>
            </a:r>
            <a:endParaRPr lang="en-US" altLang="en-US" sz="1200" b="1" dirty="0" smtClean="0">
              <a:cs typeface="Arial" panose="020B0604020202020204" pitchFamily="34" charset="0"/>
            </a:endParaRPr>
          </a:p>
          <a:p>
            <a:pPr eaLnBrk="1" hangingPunct="1"/>
            <a:r>
              <a:rPr lang="en-US" altLang="en-US" sz="1200" dirty="0" smtClean="0">
                <a:cs typeface="Arial" panose="020B0604020202020204" pitchFamily="34" charset="0"/>
              </a:rPr>
              <a:t>1. </a:t>
            </a:r>
            <a:r>
              <a:rPr lang="en-GB" altLang="en-US" sz="1200" dirty="0" smtClean="0"/>
              <a:t>Always telling the truth </a:t>
            </a:r>
          </a:p>
          <a:p>
            <a:pPr eaLnBrk="1" hangingPunct="1"/>
            <a:r>
              <a:rPr lang="en-GB" altLang="en-US" sz="1200" dirty="0" smtClean="0"/>
              <a:t>2. Never cheating</a:t>
            </a:r>
          </a:p>
          <a:p>
            <a:pPr eaLnBrk="1" hangingPunct="1"/>
            <a:r>
              <a:rPr lang="en-GB" altLang="en-US" sz="1200" dirty="0" smtClean="0"/>
              <a:t>3. Admitting when I am wrong</a:t>
            </a:r>
            <a:endParaRPr lang="en-GB" altLang="en-US" sz="1200"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altLang="en-US" sz="1200" baseline="0" dirty="0" smtClean="0"/>
          </a:p>
          <a:p>
            <a:pPr eaLnBrk="1" hangingPunct="1"/>
            <a:r>
              <a:rPr lang="en-GB" altLang="en-US" sz="1200" dirty="0" smtClean="0"/>
              <a:t>With others and with yourself. </a:t>
            </a:r>
          </a:p>
          <a:p>
            <a:pPr eaLnBrk="1" hangingPunct="1"/>
            <a:r>
              <a:rPr lang="en-GB" altLang="en-US" sz="1200" dirty="0" smtClean="0"/>
              <a:t>Have the courage to do the right thing and what you know is right. </a:t>
            </a:r>
          </a:p>
          <a:p>
            <a:pPr eaLnBrk="1" hangingPunct="1"/>
            <a:r>
              <a:rPr lang="en-GB" altLang="en-US" sz="1200" dirty="0" smtClean="0"/>
              <a:t>Let the best person win not the best cheat!</a:t>
            </a:r>
          </a:p>
          <a:p>
            <a:pPr eaLnBrk="1" hangingPunct="1"/>
            <a:endParaRPr lang="en-GB" altLang="en-US" sz="1200" dirty="0" smtClean="0"/>
          </a:p>
          <a:p>
            <a:pPr eaLnBrk="1" hangingPunct="1"/>
            <a:r>
              <a:rPr lang="en-GB" altLang="en-US" sz="1200" b="1" dirty="0" smtClean="0"/>
              <a:t>Get</a:t>
            </a:r>
            <a:r>
              <a:rPr lang="en-GB" altLang="en-US" sz="1200" b="1" baseline="0" dirty="0" smtClean="0"/>
              <a:t> the children to think about and answer the other questions on the slide.</a:t>
            </a:r>
            <a:endParaRPr lang="en-GB" altLang="en-US" sz="1200" b="1" dirty="0" smtClean="0"/>
          </a:p>
          <a:p>
            <a:pPr eaLnBrk="1" hangingPunct="1"/>
            <a:endParaRPr lang="en-GB" altLang="en-US" sz="1200" b="1" baseline="0" dirty="0" smtClean="0"/>
          </a:p>
          <a:p>
            <a:pPr eaLnBrk="1" hangingPunct="1"/>
            <a:r>
              <a:rPr lang="en-GB" altLang="en-US" sz="1200" b="1" baseline="0" dirty="0" smtClean="0"/>
              <a:t>Play the basketball video by clicking the picture on the slide or use the link below as a good example of honesty in sport</a:t>
            </a:r>
          </a:p>
          <a:p>
            <a:pPr eaLnBrk="1" hangingPunct="1"/>
            <a:r>
              <a:rPr lang="en-GB" altLang="en-US" sz="1200" b="0" dirty="0" smtClean="0"/>
              <a:t>http://www.values.com/inspirational-stories-tv-spots/106-basketball</a:t>
            </a:r>
          </a:p>
          <a:p>
            <a:pPr eaLnBrk="1" hangingPunct="1"/>
            <a:endParaRPr lang="en-GB" altLang="en-US" sz="1200" b="1" dirty="0" smtClean="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5</a:t>
            </a:fld>
            <a:endParaRPr lang="en-GB" dirty="0"/>
          </a:p>
        </p:txBody>
      </p:sp>
    </p:spTree>
    <p:extLst>
      <p:ext uri="{BB962C8B-B14F-4D97-AF65-F5344CB8AC3E}">
        <p14:creationId xmlns:p14="http://schemas.microsoft.com/office/powerpoint/2010/main" val="34099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1" dirty="0" smtClean="0"/>
              <a:t>Question: What do these pictures tell</a:t>
            </a:r>
            <a:r>
              <a:rPr lang="en-GB" b="1" baseline="0" dirty="0" smtClean="0"/>
              <a:t> us about the meaning of determination?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altLang="en-US" sz="1200" b="1"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sz="1200" b="1" baseline="0" dirty="0" smtClean="0"/>
              <a:t>Determination is…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ＭＳ Ｐゴシック" charset="-128"/>
                <a:cs typeface="+mn-cs"/>
              </a:rPr>
              <a:t>about the journey you go on to push yourself and achieve your dreams.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ＭＳ Ｐゴシック" charset="-128"/>
                <a:cs typeface="+mn-cs"/>
              </a:rPr>
              <a:t>Keep going no matter what.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ＭＳ Ｐゴシック" charset="-128"/>
                <a:cs typeface="+mn-cs"/>
              </a:rPr>
              <a:t>Have the mental strength and the self-discipline to</a:t>
            </a:r>
            <a:r>
              <a:rPr lang="en-GB" sz="1200" b="1" kern="1200" dirty="0" smtClean="0">
                <a:solidFill>
                  <a:schemeClr val="tx1"/>
                </a:solidFill>
                <a:effectLst/>
                <a:latin typeface="+mn-lt"/>
                <a:ea typeface="ＭＳ Ｐゴシック" charset="-128"/>
                <a:cs typeface="+mn-cs"/>
              </a:rPr>
              <a:t> </a:t>
            </a:r>
            <a:r>
              <a:rPr lang="en-GB" sz="1200" kern="1200" dirty="0" smtClean="0">
                <a:solidFill>
                  <a:schemeClr val="tx1"/>
                </a:solidFill>
                <a:effectLst/>
                <a:latin typeface="+mn-lt"/>
                <a:ea typeface="ＭＳ Ｐゴシック" charset="-128"/>
                <a:cs typeface="+mn-cs"/>
              </a:rPr>
              <a:t>overcome</a:t>
            </a:r>
            <a:r>
              <a:rPr lang="en-GB" sz="1200" b="1" kern="1200" dirty="0" smtClean="0">
                <a:solidFill>
                  <a:schemeClr val="tx1"/>
                </a:solidFill>
                <a:effectLst/>
                <a:latin typeface="+mn-lt"/>
                <a:ea typeface="ＭＳ Ｐゴシック" charset="-128"/>
                <a:cs typeface="+mn-cs"/>
              </a:rPr>
              <a:t> </a:t>
            </a:r>
            <a:r>
              <a:rPr lang="en-GB" sz="1200" kern="1200" dirty="0" smtClean="0">
                <a:solidFill>
                  <a:schemeClr val="tx1"/>
                </a:solidFill>
                <a:effectLst/>
                <a:latin typeface="+mn-lt"/>
                <a:ea typeface="ＭＳ Ｐゴシック" charset="-128"/>
                <a:cs typeface="+mn-cs"/>
              </a:rPr>
              <a:t>obstacles, commit to your goals and keep working every day to become the very best you can be. Don’t hold back!</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smtClean="0">
              <a:solidFill>
                <a:schemeClr val="tx1"/>
              </a:solidFill>
              <a:effectLst/>
              <a:latin typeface="+mn-lt"/>
              <a:ea typeface="ＭＳ Ｐゴシック" charset="-128"/>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ＭＳ Ｐゴシック" charset="-128"/>
                <a:cs typeface="+mn-cs"/>
              </a:rPr>
              <a:t>Competitions can be extremely hard work but the satisfaction I feel when I have met or exceeded my expectations can outweigh the sweat and pain</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dirty="0" smtClean="0"/>
              <a:t>When have you shown determination</a:t>
            </a:r>
            <a:r>
              <a:rPr lang="en-GB" b="1" baseline="0" dirty="0" smtClean="0"/>
              <a:t> in sport or everyday life? </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b="1" baseline="0" dirty="0" smtClean="0"/>
              <a:t>Is there something at school you had to work really hard at to improve or achieve a goal/task?</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b="1" baseline="0" dirty="0" smtClean="0"/>
              <a:t>How did it make you feel when you achieved your goal?</a:t>
            </a:r>
            <a:endParaRPr lang="en-GB" b="1" dirty="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6</a:t>
            </a:fld>
            <a:endParaRPr lang="en-GB" dirty="0"/>
          </a:p>
        </p:txBody>
      </p:sp>
    </p:spTree>
    <p:extLst>
      <p:ext uri="{BB962C8B-B14F-4D97-AF65-F5344CB8AC3E}">
        <p14:creationId xmlns:p14="http://schemas.microsoft.com/office/powerpoint/2010/main" val="338216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Why is self-belief really important for someone like Tom Daley when standing on that diving board 10metres above the pool?</a:t>
            </a:r>
          </a:p>
          <a:p>
            <a:endParaRPr lang="en-GB" b="1" baseline="0" dirty="0" smtClean="0"/>
          </a:p>
          <a:p>
            <a:r>
              <a:rPr lang="en-GB" b="1" baseline="0" dirty="0" smtClean="0"/>
              <a:t>Self Belief</a:t>
            </a:r>
          </a:p>
          <a:p>
            <a:pPr marL="171450" indent="-171450" eaLnBrk="1" hangingPunct="1">
              <a:buFont typeface="Arial" panose="020B0604020202020204" pitchFamily="34" charset="0"/>
              <a:buChar char="•"/>
            </a:pPr>
            <a:r>
              <a:rPr lang="en-GB" altLang="en-US" sz="1200" dirty="0" smtClean="0"/>
              <a:t>You’ve got to believe to achieve. </a:t>
            </a:r>
          </a:p>
          <a:p>
            <a:pPr marL="171450" indent="-171450" eaLnBrk="1" hangingPunct="1">
              <a:buFont typeface="Arial" panose="020B0604020202020204" pitchFamily="34" charset="0"/>
              <a:buChar char="•"/>
            </a:pPr>
            <a:r>
              <a:rPr lang="en-GB" altLang="en-US" sz="1200" dirty="0" smtClean="0"/>
              <a:t>Have the self belief and confidence to succeed and reach your personal best.</a:t>
            </a:r>
          </a:p>
          <a:p>
            <a:pPr marL="171450" indent="-171450" eaLnBrk="1" hangingPunct="1">
              <a:buFont typeface="Arial" panose="020B0604020202020204" pitchFamily="34" charset="0"/>
              <a:buChar char="•"/>
            </a:pPr>
            <a:r>
              <a:rPr lang="en-GB" altLang="en-US" sz="1200" dirty="0" smtClean="0"/>
              <a:t>Push the boundaries – anything is possible</a:t>
            </a:r>
          </a:p>
          <a:p>
            <a:pPr marL="171450" indent="-171450" eaLnBrk="1" hangingPunct="1">
              <a:buFont typeface="Arial" panose="020B0604020202020204" pitchFamily="34" charset="0"/>
              <a:buChar char="•"/>
            </a:pPr>
            <a:r>
              <a:rPr lang="en-GB" altLang="en-US" sz="1200" dirty="0" smtClean="0"/>
              <a:t>Being brave, taking on new challenges</a:t>
            </a:r>
          </a:p>
          <a:p>
            <a:pPr marL="171450" indent="-171450" eaLnBrk="1" hangingPunct="1">
              <a:buFont typeface="Arial" panose="020B0604020202020204" pitchFamily="34" charset="0"/>
              <a:buChar char="•"/>
            </a:pPr>
            <a:r>
              <a:rPr lang="en-GB" altLang="en-US" sz="1200" dirty="0" smtClean="0"/>
              <a:t>Being confident </a:t>
            </a:r>
          </a:p>
          <a:p>
            <a:pPr marL="171450" indent="-171450" eaLnBrk="1" hangingPunct="1">
              <a:buFont typeface="Arial" panose="020B0604020202020204" pitchFamily="34" charset="0"/>
              <a:buChar char="•"/>
            </a:pPr>
            <a:r>
              <a:rPr lang="en-GB" altLang="en-US" sz="1200" dirty="0" smtClean="0"/>
              <a:t>Trying new sports or activities</a:t>
            </a:r>
          </a:p>
          <a:p>
            <a:pPr marL="0" indent="0" eaLnBrk="1" hangingPunct="1">
              <a:buFont typeface="Arial" panose="020B0604020202020204" pitchFamily="34" charset="0"/>
              <a:buNone/>
            </a:pPr>
            <a:endParaRPr lang="en-GB" altLang="en-US" sz="1200" dirty="0" smtClean="0"/>
          </a:p>
          <a:p>
            <a:pPr marL="0" indent="0" eaLnBrk="1" hangingPunct="1">
              <a:buFont typeface="Arial" panose="020B0604020202020204" pitchFamily="34" charset="0"/>
              <a:buNone/>
            </a:pPr>
            <a:endParaRPr lang="en-GB" altLang="en-US" sz="1200" dirty="0" smtClean="0"/>
          </a:p>
          <a:p>
            <a:pPr marL="0" indent="0" eaLnBrk="1" hangingPunct="1">
              <a:buFont typeface="Arial" panose="020B0604020202020204" pitchFamily="34" charset="0"/>
              <a:buNone/>
            </a:pPr>
            <a:r>
              <a:rPr lang="en-GB" altLang="en-US" sz="1200" b="1" dirty="0" smtClean="0"/>
              <a:t>Why is self belief important in school/life?</a:t>
            </a:r>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7</a:t>
            </a:fld>
            <a:endParaRPr lang="en-GB" dirty="0"/>
          </a:p>
        </p:txBody>
      </p:sp>
    </p:spTree>
    <p:extLst>
      <p:ext uri="{BB962C8B-B14F-4D97-AF65-F5344CB8AC3E}">
        <p14:creationId xmlns:p14="http://schemas.microsoft.com/office/powerpoint/2010/main" val="243270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dirty="0" smtClean="0">
                <a:cs typeface="Arial" panose="020B0604020202020204" pitchFamily="34" charset="0"/>
              </a:rPr>
              <a:t>Passion is ….</a:t>
            </a:r>
          </a:p>
          <a:p>
            <a:pPr eaLnBrk="1" hangingPunct="1"/>
            <a:r>
              <a:rPr lang="en-US" altLang="en-US" sz="1200" dirty="0" smtClean="0">
                <a:cs typeface="Arial" panose="020B0604020202020204" pitchFamily="34" charset="0"/>
              </a:rPr>
              <a:t>1. </a:t>
            </a:r>
            <a:r>
              <a:rPr lang="en-GB" altLang="en-US" sz="1200" dirty="0" smtClean="0"/>
              <a:t>Being positive and enjoying the game/activity</a:t>
            </a:r>
          </a:p>
          <a:p>
            <a:pPr eaLnBrk="1" hangingPunct="1"/>
            <a:r>
              <a:rPr lang="en-GB" altLang="en-US" sz="1200" dirty="0" smtClean="0"/>
              <a:t>2. Trying my best</a:t>
            </a:r>
          </a:p>
          <a:p>
            <a:pPr eaLnBrk="1" hangingPunct="1"/>
            <a:r>
              <a:rPr lang="en-GB" altLang="en-US" sz="1200" dirty="0" smtClean="0"/>
              <a:t>3. Keep trying if I don’t get it right</a:t>
            </a:r>
          </a:p>
          <a:p>
            <a:pPr eaLnBrk="1" hangingPunct="1"/>
            <a:endParaRPr lang="en-US" altLang="en-US" sz="1200" dirty="0" smtClean="0">
              <a:cs typeface="Arial" panose="020B0604020202020204" pitchFamily="34" charset="0"/>
            </a:endParaRPr>
          </a:p>
          <a:p>
            <a:pPr eaLnBrk="1" hangingPunct="1"/>
            <a:r>
              <a:rPr lang="en-GB" altLang="en-US" sz="1200" dirty="0" smtClean="0"/>
              <a:t>Giving it 100%, putting your heart and soul into the game and never giving up. </a:t>
            </a:r>
          </a:p>
          <a:p>
            <a:pPr eaLnBrk="1" hangingPunct="1"/>
            <a:r>
              <a:rPr lang="en-GB" altLang="en-US" sz="1200" dirty="0" smtClean="0"/>
              <a:t>Passion makes you enter the race and passion makes you finish it. </a:t>
            </a:r>
          </a:p>
          <a:p>
            <a:pPr eaLnBrk="1" hangingPunct="1"/>
            <a:endParaRPr lang="en-GB" altLang="en-US" sz="1200" dirty="0" smtClean="0"/>
          </a:p>
          <a:p>
            <a:pPr eaLnBrk="1" hangingPunct="1"/>
            <a:r>
              <a:rPr lang="en-GB" altLang="en-US" sz="1200" dirty="0" smtClean="0"/>
              <a:t>We can’t all be winners but we can all give</a:t>
            </a:r>
            <a:r>
              <a:rPr lang="en-GB" altLang="en-US" sz="1200" baseline="0" dirty="0" smtClean="0"/>
              <a:t> it 100%! </a:t>
            </a:r>
          </a:p>
          <a:p>
            <a:pPr eaLnBrk="1" hangingPunct="1"/>
            <a:endParaRPr lang="en-GB" altLang="en-US" sz="1200" baseline="0" dirty="0" smtClean="0"/>
          </a:p>
          <a:p>
            <a:pPr eaLnBrk="1" hangingPunct="1"/>
            <a:r>
              <a:rPr lang="en-GB" altLang="en-US" sz="1200" b="1" baseline="0" dirty="0" smtClean="0"/>
              <a:t>Think of something you are really passionate about, how does it make you feel when you know you have given it your best effort and tried your hardest no matter the outcome?</a:t>
            </a:r>
            <a:endParaRPr lang="en-GB" altLang="en-US" sz="1200" b="1" dirty="0" smtClean="0"/>
          </a:p>
          <a:p>
            <a:endParaRPr lang="en-GB" dirty="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8</a:t>
            </a:fld>
            <a:endParaRPr lang="en-GB" dirty="0"/>
          </a:p>
        </p:txBody>
      </p:sp>
    </p:spTree>
    <p:extLst>
      <p:ext uri="{BB962C8B-B14F-4D97-AF65-F5344CB8AC3E}">
        <p14:creationId xmlns:p14="http://schemas.microsoft.com/office/powerpoint/2010/main" val="418608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sz="1200" b="1" baseline="0" dirty="0" smtClean="0"/>
              <a:t>Question: How might you demonstrate respect when representing the school in sports competitions?</a:t>
            </a:r>
          </a:p>
          <a:p>
            <a:pPr eaLnBrk="1" hangingPunct="1"/>
            <a:endParaRPr lang="en-US" altLang="en-US" sz="1200" b="1" dirty="0" smtClean="0">
              <a:cs typeface="Arial" panose="020B0604020202020204" pitchFamily="34" charset="0"/>
            </a:endParaRPr>
          </a:p>
          <a:p>
            <a:pPr marL="171450" indent="-171450" eaLnBrk="1" hangingPunct="1">
              <a:buFont typeface="Arial" panose="020B0604020202020204" pitchFamily="34" charset="0"/>
              <a:buChar char="•"/>
            </a:pPr>
            <a:r>
              <a:rPr lang="en-GB" altLang="en-US" sz="1200" dirty="0" smtClean="0"/>
              <a:t>Being polite, not shouting or losing my temper</a:t>
            </a:r>
          </a:p>
          <a:p>
            <a:pPr marL="171450" indent="-171450" eaLnBrk="1" hangingPunct="1">
              <a:buFont typeface="Arial" panose="020B0604020202020204" pitchFamily="34" charset="0"/>
              <a:buChar char="•"/>
            </a:pPr>
            <a:r>
              <a:rPr lang="en-GB" altLang="en-US" sz="1200" dirty="0" smtClean="0"/>
              <a:t>Shaking hands with the other players and thanking them for the game</a:t>
            </a:r>
          </a:p>
          <a:p>
            <a:pPr marL="171450" indent="-171450" eaLnBrk="1" hangingPunct="1">
              <a:buFont typeface="Arial" panose="020B0604020202020204" pitchFamily="34" charset="0"/>
              <a:buChar char="•"/>
            </a:pPr>
            <a:r>
              <a:rPr lang="en-GB" altLang="en-US" sz="1200" dirty="0" smtClean="0"/>
              <a:t>Listening to the coach/teacher</a:t>
            </a:r>
          </a:p>
          <a:p>
            <a:pPr marL="171450" indent="-171450" eaLnBrk="1" hangingPunct="1">
              <a:buFont typeface="Arial" panose="020B0604020202020204" pitchFamily="34" charset="0"/>
              <a:buChar char="•"/>
            </a:pPr>
            <a:r>
              <a:rPr lang="en-GB" altLang="en-US" sz="1200" dirty="0" smtClean="0"/>
              <a:t>Always accepting the referees decisions</a:t>
            </a:r>
          </a:p>
          <a:p>
            <a:pPr marL="171450" indent="-171450" eaLnBrk="1" hangingPunct="1">
              <a:buFont typeface="Arial" panose="020B0604020202020204" pitchFamily="34" charset="0"/>
              <a:buChar char="•"/>
            </a:pPr>
            <a:r>
              <a:rPr lang="en-GB" altLang="en-US" sz="1200" dirty="0" smtClean="0"/>
              <a:t>Listening carefully</a:t>
            </a:r>
          </a:p>
          <a:p>
            <a:pPr marL="171450" indent="-171450" eaLnBrk="1" hangingPunct="1">
              <a:buFont typeface="Arial" panose="020B0604020202020204" pitchFamily="34" charset="0"/>
              <a:buChar char="•"/>
            </a:pPr>
            <a:r>
              <a:rPr lang="en-GB" altLang="en-US" sz="1200" dirty="0" smtClean="0"/>
              <a:t>Taking care of all equipment and kit</a:t>
            </a:r>
          </a:p>
          <a:p>
            <a:pPr marL="0" indent="0" eaLnBrk="1" hangingPunct="1">
              <a:buFont typeface="Arial" panose="020B0604020202020204" pitchFamily="34" charset="0"/>
              <a:buNone/>
            </a:pPr>
            <a:endParaRPr lang="en-GB" altLang="en-US" sz="1200" dirty="0" smtClean="0"/>
          </a:p>
          <a:p>
            <a:pPr eaLnBrk="1" hangingPunct="1"/>
            <a:r>
              <a:rPr lang="en-US" altLang="en-US" sz="1200" b="1" dirty="0" smtClean="0">
                <a:solidFill>
                  <a:srgbClr val="00B050"/>
                </a:solidFill>
                <a:latin typeface="Arial" panose="020B0604020202020204" pitchFamily="34" charset="0"/>
                <a:cs typeface="Arial" panose="020B0604020202020204" pitchFamily="34" charset="0"/>
              </a:rPr>
              <a:t>Respect …</a:t>
            </a:r>
            <a:endParaRPr lang="en-US" altLang="en-US" sz="1200" dirty="0" smtClean="0">
              <a:solidFill>
                <a:srgbClr val="00B050"/>
              </a:solidFill>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GB" altLang="en-US" sz="1200" dirty="0" smtClean="0"/>
              <a:t>For your team mates</a:t>
            </a:r>
            <a:r>
              <a:rPr lang="en-GB" altLang="en-US" sz="1200" baseline="0" dirty="0" smtClean="0"/>
              <a:t> and your opponents</a:t>
            </a:r>
            <a:endParaRPr lang="en-GB" altLang="en-US" sz="1200" dirty="0" smtClean="0"/>
          </a:p>
          <a:p>
            <a:pPr marL="171450" indent="-171450" eaLnBrk="1" hangingPunct="1">
              <a:buFont typeface="Arial" panose="020B0604020202020204" pitchFamily="34" charset="0"/>
              <a:buChar char="•"/>
            </a:pPr>
            <a:r>
              <a:rPr lang="en-GB" altLang="en-US" sz="1200" dirty="0" smtClean="0"/>
              <a:t>For the referees, officials and volunteers who put so much time into ensuring competitions can take place safely and enjoyably</a:t>
            </a:r>
            <a:r>
              <a:rPr lang="en-GB" altLang="en-US" sz="1200" baseline="0" dirty="0" smtClean="0"/>
              <a:t> </a:t>
            </a:r>
            <a:endParaRPr lang="en-GB" altLang="en-US" sz="1200" dirty="0" smtClean="0"/>
          </a:p>
          <a:p>
            <a:pPr marL="171450" indent="-171450" eaLnBrk="1" hangingPunct="1">
              <a:buFont typeface="Arial" panose="020B0604020202020204" pitchFamily="34" charset="0"/>
              <a:buChar char="•"/>
            </a:pPr>
            <a:r>
              <a:rPr lang="en-GB" altLang="en-US" sz="1200" dirty="0" smtClean="0"/>
              <a:t>Accepting victory and defeat with grace, treating others politely and with understanding.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67CE3D0F-8F01-4658-98C8-C9AFACF8C99B}" type="slidenum">
              <a:rPr lang="en-GB" smtClean="0"/>
              <a:pPr>
                <a:defRPr/>
              </a:pPr>
              <a:t>9</a:t>
            </a:fld>
            <a:endParaRPr lang="en-GB" dirty="0"/>
          </a:p>
        </p:txBody>
      </p:sp>
    </p:spTree>
    <p:extLst>
      <p:ext uri="{BB962C8B-B14F-4D97-AF65-F5344CB8AC3E}">
        <p14:creationId xmlns:p14="http://schemas.microsoft.com/office/powerpoint/2010/main" val="1463992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92B8F9EA-6CE8-4C3C-8C14-B66D4964237A}" type="datetime1">
              <a:rPr lang="en-US" smtClean="0"/>
              <a:pPr>
                <a:defRPr/>
              </a:pPr>
              <a:t>12/2/2015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141A8D6-853E-4123-B0EA-34EC9EBADFF9}" type="slidenum">
              <a:rPr lang="en-US" smtClean="0"/>
              <a:pPr>
                <a:defRPr/>
              </a:pPr>
              <a:t>‹#›</a:t>
            </a:fld>
            <a:endParaRPr lang="en-US" dirty="0"/>
          </a:p>
        </p:txBody>
      </p:sp>
      <p:pic>
        <p:nvPicPr>
          <p:cNvPr id="13" name="Picture 12" descr="School Games PPT partner logo lockup.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6575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hool Games PPT head green.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4986338"/>
            <a:ext cx="9144000" cy="179387"/>
          </a:xfrm>
          <a:prstGeom prst="rect">
            <a:avLst/>
          </a:prstGeom>
          <a:solidFill>
            <a:srgbClr val="00AF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1130F7D-C7C9-45F0-8AC2-41D5BFB2B8CD}" type="datetime1">
              <a:rPr lang="en-US" smtClean="0"/>
              <a:pPr>
                <a:defRPr/>
              </a:pPr>
              <a:t>12/2/2015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A400DAB1-CDCC-48C9-A778-895C9786AD1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FFB6B77-A729-4FE7-818C-B5BD1862D161}" type="datetime1">
              <a:rPr lang="en-US" smtClean="0"/>
              <a:pPr>
                <a:defRPr/>
              </a:pPr>
              <a:t>12/2/2015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EC210058-B01A-4AFE-A6F7-9B694DF8A90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08E2D3F-FFDD-47F4-B853-88FB76149692}" type="datetime1">
              <a:rPr lang="en-US" smtClean="0"/>
              <a:pPr>
                <a:defRPr/>
              </a:pPr>
              <a:t>12/2/2015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9099EA13-7E79-46EB-A83B-9706900BB7A8}"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0270C2BB-2F94-4438-843B-6436950CFDC7}" type="datetime1">
              <a:rPr lang="en-US" smtClean="0"/>
              <a:pPr>
                <a:defRPr/>
              </a:pPr>
              <a:t>12/2/2015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7D228F2-46D9-4262-B75C-08CEC1BBA1C3}"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74A2B67B-836A-48B1-B01F-1D43D613BAF1}" type="datetime1">
              <a:rPr lang="en-US" smtClean="0"/>
              <a:pPr>
                <a:defRPr/>
              </a:pPr>
              <a:t>12/2/2015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48342413-39CC-4800-81A9-1B2E7220F9BD}"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152407DC-5352-4814-9FE9-7028CDF26B68}" type="datetime1">
              <a:rPr lang="en-US" smtClean="0"/>
              <a:pPr>
                <a:defRPr/>
              </a:pPr>
              <a:t>12/2/2015</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5B9DA99-ADE1-4CDE-B037-F021D161828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93C25CBA-5DA4-4C85-874C-9CCA3F9305B8}" type="datetime1">
              <a:rPr lang="en-US" smtClean="0"/>
              <a:pPr>
                <a:defRPr/>
              </a:pPr>
              <a:t>12/2/2015</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B51300FB-9063-49C4-A254-BA0C2CC8828E}"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3A7714F9-A154-4F79-8EBE-0A5C0E09A443}" type="datetime1">
              <a:rPr lang="en-US" smtClean="0"/>
              <a:pPr>
                <a:defRPr/>
              </a:pPr>
              <a:t>12/2/2015</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94FC9AD6-90D7-4559-9600-14E8AD25080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25123B4D-7067-4D4D-8E4F-D7CE376562DC}" type="datetime1">
              <a:rPr lang="en-US" smtClean="0"/>
              <a:pPr>
                <a:defRPr/>
              </a:pPr>
              <a:t>12/2/2015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D03EC2DE-8F6D-46FF-A3F5-06C65844689E}"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BD6B78C4-8ACB-450D-B29D-FBD19D7171D8}" type="datetime1">
              <a:rPr lang="en-US" smtClean="0"/>
              <a:pPr>
                <a:defRPr/>
              </a:pPr>
              <a:t>12/2/2015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C9562FE-6EFE-416F-8F0A-5596DEEF6EC1}"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4684AE7-817C-4459-91BE-88C484E066DB}" type="datetime1">
              <a:rPr lang="en-US" smtClean="0"/>
              <a:pPr>
                <a:defRPr/>
              </a:pPr>
              <a:t>12/2/2015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B357A49-0C6F-40C5-98B2-E930928F6E8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diwhrryrWv0"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hyperlink" Target="http://www.values.com/inspirational-stories-tv-spots/106-basketbal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pn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74638"/>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914400" fontAlgn="auto">
              <a:spcAft>
                <a:spcPts val="0"/>
              </a:spcAft>
            </a:pPr>
            <a:r>
              <a:rPr lang="en-GB" sz="3600" b="0" dirty="0" smtClean="0">
                <a:solidFill>
                  <a:srgbClr val="0099CC"/>
                </a:solidFill>
                <a:effectLst/>
              </a:rPr>
              <a:t> Sporting Spirit</a:t>
            </a:r>
            <a:endParaRPr lang="en-GB" sz="3600" b="0" dirty="0">
              <a:solidFill>
                <a:srgbClr val="0099CC"/>
              </a:solidFill>
              <a:effectLst/>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58065" y="0"/>
            <a:ext cx="2185935" cy="12665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sp>
        <p:nvSpPr>
          <p:cNvPr id="6" name="Rectangle 5"/>
          <p:cNvSpPr/>
          <p:nvPr/>
        </p:nvSpPr>
        <p:spPr>
          <a:xfrm>
            <a:off x="457200" y="2045007"/>
            <a:ext cx="8293092" cy="2308324"/>
          </a:xfrm>
          <a:prstGeom prst="rect">
            <a:avLst/>
          </a:prstGeom>
        </p:spPr>
        <p:txBody>
          <a:bodyPr wrap="square">
            <a:spAutoFit/>
          </a:bodyPr>
          <a:lstStyle/>
          <a:p>
            <a:pPr algn="ctr"/>
            <a:r>
              <a:rPr lang="en-GB" altLang="en-US" sz="4800" dirty="0" smtClean="0">
                <a:solidFill>
                  <a:srgbClr val="E8308A"/>
                </a:solidFill>
                <a:latin typeface="+mn-lt"/>
                <a:ea typeface="MS PGothic" panose="020B0600070205080204" pitchFamily="34" charset="-128"/>
              </a:rPr>
              <a:t>What do we mean by </a:t>
            </a:r>
            <a:r>
              <a:rPr lang="en-GB" altLang="en-US" sz="4800" b="1" dirty="0" smtClean="0">
                <a:solidFill>
                  <a:srgbClr val="E8308A"/>
                </a:solidFill>
                <a:latin typeface="+mn-lt"/>
                <a:ea typeface="MS PGothic" panose="020B0600070205080204" pitchFamily="34" charset="-128"/>
              </a:rPr>
              <a:t>‘sporting spirit</a:t>
            </a:r>
            <a:r>
              <a:rPr lang="en-GB" altLang="en-US" sz="4800" dirty="0" smtClean="0">
                <a:solidFill>
                  <a:srgbClr val="E8308A"/>
                </a:solidFill>
                <a:latin typeface="+mn-lt"/>
                <a:ea typeface="MS PGothic" panose="020B0600070205080204" pitchFamily="34" charset="-128"/>
              </a:rPr>
              <a:t>’ or </a:t>
            </a:r>
          </a:p>
          <a:p>
            <a:pPr algn="ctr"/>
            <a:r>
              <a:rPr lang="en-GB" altLang="en-US" sz="4800" b="1" dirty="0" smtClean="0">
                <a:solidFill>
                  <a:srgbClr val="E8308A"/>
                </a:solidFill>
                <a:latin typeface="+mn-lt"/>
                <a:ea typeface="MS PGothic" panose="020B0600070205080204" pitchFamily="34" charset="-128"/>
              </a:rPr>
              <a:t>‘being a good sport’</a:t>
            </a:r>
            <a:r>
              <a:rPr lang="en-GB" altLang="en-US" sz="4800" dirty="0" smtClean="0">
                <a:solidFill>
                  <a:srgbClr val="E8308A"/>
                </a:solidFill>
                <a:latin typeface="+mn-lt"/>
                <a:ea typeface="MS PGothic" panose="020B0600070205080204" pitchFamily="34" charset="-128"/>
              </a:rPr>
              <a:t>?</a:t>
            </a:r>
            <a:endParaRPr lang="en-GB" sz="2800" dirty="0">
              <a:latin typeface="+mn-lt"/>
              <a:ea typeface="MS PGothic" panose="020B0600070205080204" pitchFamily="34" charset="-128"/>
            </a:endParaRPr>
          </a:p>
        </p:txBody>
      </p:sp>
    </p:spTree>
    <p:extLst>
      <p:ext uri="{BB962C8B-B14F-4D97-AF65-F5344CB8AC3E}">
        <p14:creationId xmlns:p14="http://schemas.microsoft.com/office/powerpoint/2010/main" val="335126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5286">
            <a:off x="192567" y="497390"/>
            <a:ext cx="6024292" cy="425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rot="332846">
            <a:off x="5241300" y="1254240"/>
            <a:ext cx="3787792" cy="5258256"/>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58065" y="15804"/>
            <a:ext cx="2185935" cy="126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82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whrryrWv0"/>
          <p:cNvPicPr>
            <a:picLocks noRot="1" noChangeAspect="1"/>
          </p:cNvPicPr>
          <p:nvPr>
            <a:videoFile r:link="rId1"/>
          </p:nvPr>
        </p:nvPicPr>
        <p:blipFill>
          <a:blip r:embed="rId4"/>
          <a:stretch>
            <a:fillRect/>
          </a:stretch>
        </p:blipFill>
        <p:spPr>
          <a:xfrm>
            <a:off x="0" y="0"/>
            <a:ext cx="9144000" cy="6858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spTree>
    <p:extLst>
      <p:ext uri="{BB962C8B-B14F-4D97-AF65-F5344CB8AC3E}">
        <p14:creationId xmlns:p14="http://schemas.microsoft.com/office/powerpoint/2010/main" val="62343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74638"/>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914400" fontAlgn="auto">
              <a:spcAft>
                <a:spcPts val="0"/>
              </a:spcAft>
            </a:pPr>
            <a:r>
              <a:rPr lang="en-GB" sz="3600" b="0" dirty="0" smtClean="0">
                <a:solidFill>
                  <a:srgbClr val="0099CC"/>
                </a:solidFill>
                <a:effectLst/>
              </a:rPr>
              <a:t> Spirit of the Games Values</a:t>
            </a:r>
            <a:endParaRPr lang="en-GB" sz="3600" b="0" dirty="0">
              <a:solidFill>
                <a:srgbClr val="0099CC"/>
              </a:solidFill>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847" y="170561"/>
            <a:ext cx="2494153" cy="249415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4464">
            <a:off x="2681271" y="1385433"/>
            <a:ext cx="2281043" cy="228104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2584">
            <a:off x="-43878" y="2761809"/>
            <a:ext cx="2286461" cy="22864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359">
            <a:off x="4937451" y="1593604"/>
            <a:ext cx="2016540" cy="201654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59390">
            <a:off x="1359478" y="4546087"/>
            <a:ext cx="2122963" cy="2122963"/>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600" y="878992"/>
            <a:ext cx="2038708" cy="203870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sp>
        <p:nvSpPr>
          <p:cNvPr id="15" name="Rectangle 14"/>
          <p:cNvSpPr/>
          <p:nvPr/>
        </p:nvSpPr>
        <p:spPr>
          <a:xfrm>
            <a:off x="2863034" y="3744022"/>
            <a:ext cx="6133382" cy="2308324"/>
          </a:xfrm>
          <a:prstGeom prst="rect">
            <a:avLst/>
          </a:prstGeom>
        </p:spPr>
        <p:txBody>
          <a:bodyPr wrap="square">
            <a:spAutoFit/>
          </a:bodyPr>
          <a:lstStyle/>
          <a:p>
            <a:pPr algn="ctr"/>
            <a:r>
              <a:rPr lang="en-GB" altLang="en-US" sz="3600" dirty="0" smtClean="0">
                <a:latin typeface="+mn-lt"/>
                <a:ea typeface="MS PGothic" panose="020B0600070205080204" pitchFamily="34" charset="-128"/>
              </a:rPr>
              <a:t>These 6 values identify what school sport and competition should be about.</a:t>
            </a:r>
            <a:endParaRPr lang="en-GB" sz="3600" dirty="0">
              <a:latin typeface="+mn-lt"/>
            </a:endParaRPr>
          </a:p>
        </p:txBody>
      </p:sp>
    </p:spTree>
    <p:extLst>
      <p:ext uri="{BB962C8B-B14F-4D97-AF65-F5344CB8AC3E}">
        <p14:creationId xmlns:p14="http://schemas.microsoft.com/office/powerpoint/2010/main" val="272213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41655" cy="27416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pic>
        <p:nvPicPr>
          <p:cNvPr id="7" name="Picture 6" descr="https://s-media-cache-ak0.pinimg.com/236x/d3/23/9b/d3239b7b73e6a38f454961a36b1ad985.jpg"/>
          <p:cNvPicPr/>
          <p:nvPr/>
        </p:nvPicPr>
        <p:blipFill>
          <a:blip r:embed="rId5">
            <a:extLst>
              <a:ext uri="{28A0092B-C50C-407E-A947-70E740481C1C}">
                <a14:useLocalDpi xmlns:a14="http://schemas.microsoft.com/office/drawing/2010/main" val="0"/>
              </a:ext>
            </a:extLst>
          </a:blip>
          <a:srcRect/>
          <a:stretch>
            <a:fillRect/>
          </a:stretch>
        </p:blipFill>
        <p:spPr bwMode="auto">
          <a:xfrm>
            <a:off x="3557856" y="251839"/>
            <a:ext cx="2069034" cy="2018473"/>
          </a:xfrm>
          <a:prstGeom prst="rect">
            <a:avLst/>
          </a:prstGeom>
          <a:noFill/>
          <a:ln>
            <a:noFill/>
          </a:ln>
        </p:spPr>
      </p:pic>
      <p:pic>
        <p:nvPicPr>
          <p:cNvPr id="8" name="Picture 7" descr="https://s-media-cache-ak0.pinimg.com/236x/d1/37/8e/d1378e1601bd2531efbbc578d9bc90a6.jpg"/>
          <p:cNvPicPr/>
          <p:nvPr/>
        </p:nvPicPr>
        <p:blipFill>
          <a:blip r:embed="rId6">
            <a:extLst>
              <a:ext uri="{28A0092B-C50C-407E-A947-70E740481C1C}">
                <a14:useLocalDpi xmlns:a14="http://schemas.microsoft.com/office/drawing/2010/main" val="0"/>
              </a:ext>
            </a:extLst>
          </a:blip>
          <a:srcRect/>
          <a:stretch>
            <a:fillRect/>
          </a:stretch>
        </p:blipFill>
        <p:spPr bwMode="auto">
          <a:xfrm>
            <a:off x="5943600" y="894523"/>
            <a:ext cx="2958771" cy="4123248"/>
          </a:xfrm>
          <a:prstGeom prst="rect">
            <a:avLst/>
          </a:prstGeom>
          <a:noFill/>
          <a:ln>
            <a:noFill/>
          </a:ln>
        </p:spPr>
      </p:pic>
      <p:pic>
        <p:nvPicPr>
          <p:cNvPr id="1028" name="Picture 4" descr="http://i.ytimg.com/vi/gJX3CWonLiM/maxresdefaul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109" y="4213311"/>
            <a:ext cx="3552136" cy="19980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2843485"/>
            <a:ext cx="6133382" cy="1200329"/>
          </a:xfrm>
          <a:prstGeom prst="rect">
            <a:avLst/>
          </a:prstGeom>
        </p:spPr>
        <p:txBody>
          <a:bodyPr wrap="square">
            <a:spAutoFit/>
          </a:bodyPr>
          <a:lstStyle/>
          <a:p>
            <a:pPr algn="ctr"/>
            <a:r>
              <a:rPr lang="en-GB" altLang="en-US" sz="3600" dirty="0" smtClean="0">
                <a:latin typeface="+mn-lt"/>
                <a:ea typeface="MS PGothic" panose="020B0600070205080204" pitchFamily="34" charset="-128"/>
              </a:rPr>
              <a:t>What does teamwork mean to you?</a:t>
            </a:r>
            <a:endParaRPr lang="en-GB" sz="3600" dirty="0">
              <a:latin typeface="+mn-lt"/>
            </a:endParaRPr>
          </a:p>
        </p:txBody>
      </p:sp>
    </p:spTree>
    <p:extLst>
      <p:ext uri="{BB962C8B-B14F-4D97-AF65-F5344CB8AC3E}">
        <p14:creationId xmlns:p14="http://schemas.microsoft.com/office/powerpoint/2010/main" val="238405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810617" cy="2810617"/>
          </a:xfrm>
          <a:prstGeom prst="rect">
            <a:avLst/>
          </a:prstGeom>
        </p:spPr>
      </p:pic>
      <p:sp>
        <p:nvSpPr>
          <p:cNvPr id="4" name="Rectangle 3"/>
          <p:cNvSpPr/>
          <p:nvPr/>
        </p:nvSpPr>
        <p:spPr>
          <a:xfrm>
            <a:off x="3010618" y="435812"/>
            <a:ext cx="6133382" cy="1938992"/>
          </a:xfrm>
          <a:prstGeom prst="rect">
            <a:avLst/>
          </a:prstGeom>
        </p:spPr>
        <p:txBody>
          <a:bodyPr wrap="square">
            <a:spAutoFit/>
          </a:bodyPr>
          <a:lstStyle/>
          <a:p>
            <a:pPr algn="ctr"/>
            <a:r>
              <a:rPr lang="en-GB" altLang="en-US" sz="4000" dirty="0">
                <a:latin typeface="+mn-lt"/>
                <a:ea typeface="MS PGothic" panose="020B0600070205080204" pitchFamily="34" charset="-128"/>
              </a:rPr>
              <a:t>How </a:t>
            </a:r>
            <a:r>
              <a:rPr lang="en-GB" altLang="en-US" sz="4000" dirty="0" smtClean="0">
                <a:latin typeface="+mn-lt"/>
                <a:ea typeface="MS PGothic" panose="020B0600070205080204" pitchFamily="34" charset="-128"/>
              </a:rPr>
              <a:t>might </a:t>
            </a:r>
            <a:r>
              <a:rPr lang="en-GB" altLang="en-US" sz="4000" dirty="0">
                <a:latin typeface="+mn-lt"/>
                <a:ea typeface="MS PGothic" panose="020B0600070205080204" pitchFamily="34" charset="-128"/>
              </a:rPr>
              <a:t>you demonstrate honesty when playing </a:t>
            </a:r>
            <a:r>
              <a:rPr lang="en-GB" altLang="en-US" sz="4000" dirty="0" smtClean="0">
                <a:latin typeface="+mn-lt"/>
                <a:ea typeface="MS PGothic" panose="020B0600070205080204" pitchFamily="34" charset="-128"/>
              </a:rPr>
              <a:t>sport?</a:t>
            </a:r>
            <a:endParaRPr lang="en-GB" sz="4000" dirty="0">
              <a:latin typeface="+mn-lt"/>
            </a:endParaRPr>
          </a:p>
        </p:txBody>
      </p:sp>
      <p:pic>
        <p:nvPicPr>
          <p:cNvPr id="2" name="Picture 1">
            <a:hlinkClick r:id="rId4"/>
          </p:cNvPr>
          <p:cNvPicPr>
            <a:picLocks noChangeAspect="1"/>
          </p:cNvPicPr>
          <p:nvPr/>
        </p:nvPicPr>
        <p:blipFill>
          <a:blip r:embed="rId6"/>
          <a:stretch>
            <a:fillRect/>
          </a:stretch>
        </p:blipFill>
        <p:spPr>
          <a:xfrm>
            <a:off x="3752728" y="2485405"/>
            <a:ext cx="4305300" cy="2647950"/>
          </a:xfrm>
          <a:prstGeom prst="rect">
            <a:avLst/>
          </a:prstGeom>
        </p:spPr>
      </p:pic>
      <p:sp>
        <p:nvSpPr>
          <p:cNvPr id="7" name="Rectangle 6"/>
          <p:cNvSpPr/>
          <p:nvPr/>
        </p:nvSpPr>
        <p:spPr>
          <a:xfrm>
            <a:off x="524256" y="5243957"/>
            <a:ext cx="7215454" cy="707886"/>
          </a:xfrm>
          <a:prstGeom prst="rect">
            <a:avLst/>
          </a:prstGeom>
        </p:spPr>
        <p:txBody>
          <a:bodyPr wrap="square">
            <a:spAutoFit/>
          </a:bodyPr>
          <a:lstStyle/>
          <a:p>
            <a:pPr algn="ctr"/>
            <a:r>
              <a:rPr lang="en-GB" altLang="en-US" sz="4000" dirty="0" smtClean="0">
                <a:latin typeface="+mn-lt"/>
                <a:ea typeface="MS PGothic" panose="020B0600070205080204" pitchFamily="34" charset="-128"/>
              </a:rPr>
              <a:t>Why is honesty important?</a:t>
            </a:r>
            <a:endParaRPr lang="en-GB" sz="4000" dirty="0">
              <a:latin typeface="+mn-lt"/>
            </a:endParaRPr>
          </a:p>
        </p:txBody>
      </p:sp>
    </p:spTree>
    <p:extLst>
      <p:ext uri="{BB962C8B-B14F-4D97-AF65-F5344CB8AC3E}">
        <p14:creationId xmlns:p14="http://schemas.microsoft.com/office/powerpoint/2010/main" val="1515753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10617" cy="2810617"/>
          </a:xfrm>
          <a:prstGeom prst="rect">
            <a:avLst/>
          </a:prstGeom>
        </p:spPr>
      </p:pic>
      <p:sp>
        <p:nvSpPr>
          <p:cNvPr id="2" name="Rectangle 1"/>
          <p:cNvSpPr/>
          <p:nvPr/>
        </p:nvSpPr>
        <p:spPr>
          <a:xfrm>
            <a:off x="2838526" y="2941874"/>
            <a:ext cx="4572000" cy="949171"/>
          </a:xfrm>
          <a:prstGeom prst="rect">
            <a:avLst/>
          </a:prstGeom>
        </p:spPr>
        <p:txBody>
          <a:bodyPr>
            <a:spAutoFit/>
          </a:bodyPr>
          <a:lstStyle/>
          <a:p>
            <a:pPr algn="ctr">
              <a:lnSpc>
                <a:spcPts val="1800"/>
              </a:lnSpc>
              <a:spcAft>
                <a:spcPts val="0"/>
              </a:spcAft>
            </a:pPr>
            <a:r>
              <a:rPr lang="en-GB" b="1" i="1" dirty="0">
                <a:solidFill>
                  <a:srgbClr val="E83089"/>
                </a:solidFill>
                <a:latin typeface="Helvetica" panose="020B0604020202020204" pitchFamily="34" charset="0"/>
                <a:ea typeface="Times New Roman" panose="02020603050405020304" pitchFamily="18" charset="0"/>
                <a:cs typeface="Times New Roman" panose="02020603050405020304" pitchFamily="18" charset="0"/>
              </a:rPr>
              <a:t>“Champions keep playing until they get it right.”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i="1" dirty="0">
                <a:solidFill>
                  <a:srgbClr val="5E6A71"/>
                </a:solidFill>
                <a:latin typeface="Helvetica" panose="020B0604020202020204" pitchFamily="34" charset="0"/>
                <a:ea typeface="Times New Roman" panose="02020603050405020304" pitchFamily="18" charset="0"/>
                <a:cs typeface="Times New Roman" panose="02020603050405020304" pitchFamily="18" charset="0"/>
              </a:rPr>
              <a:t>Billie Jean 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http://www.myfreewallpapershub.com/wp-content/uploads/2014/09/ccfdf008b14c2fc3492db0f68730fdad.jpg"/>
          <p:cNvPicPr/>
          <p:nvPr/>
        </p:nvPicPr>
        <p:blipFill>
          <a:blip r:embed="rId5">
            <a:extLst>
              <a:ext uri="{28A0092B-C50C-407E-A947-70E740481C1C}">
                <a14:useLocalDpi xmlns:a14="http://schemas.microsoft.com/office/drawing/2010/main" val="0"/>
              </a:ext>
            </a:extLst>
          </a:blip>
          <a:srcRect/>
          <a:stretch>
            <a:fillRect/>
          </a:stretch>
        </p:blipFill>
        <p:spPr bwMode="auto">
          <a:xfrm>
            <a:off x="185162" y="3071143"/>
            <a:ext cx="2247900" cy="2247900"/>
          </a:xfrm>
          <a:prstGeom prst="rect">
            <a:avLst/>
          </a:prstGeom>
          <a:noFill/>
          <a:ln>
            <a:noFill/>
          </a:ln>
        </p:spPr>
      </p:pic>
      <p:pic>
        <p:nvPicPr>
          <p:cNvPr id="11" name="Picture 2" descr="http://i.dailymail.co.uk/i/pix/2015/04/21/18/13D17800000005DC-3049126-The_researchers_found_that_male_5_000_metre_runners_are_more_com-a-1_14296377254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285" y="150252"/>
            <a:ext cx="3616843" cy="25101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atic.guim.co.uk/sys-images/Sport/Pix/pictures/2014/10/8/1412787265533/Andy-Murray-races-towards-0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3715" y="3576853"/>
            <a:ext cx="2499923" cy="14999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lhr3-1.xx.fbcdn.net/hphotos-xaf1/t31.0-8/1009297_533765326661334_1926772038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8645" y="3888399"/>
            <a:ext cx="3705488" cy="244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959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10617" cy="2810617"/>
          </a:xfrm>
          <a:prstGeom prst="rect">
            <a:avLst/>
          </a:prstGeom>
        </p:spPr>
      </p:pic>
      <p:pic>
        <p:nvPicPr>
          <p:cNvPr id="5122" name="Picture 2" descr="http://img1.beachbodyimages.com/beachbody/image/upload/v1439227555/confidence_2_bjyz4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02" y="3447786"/>
            <a:ext cx="2544011" cy="1781059"/>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606104" y="2610089"/>
            <a:ext cx="5276536" cy="350322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fontAlgn="auto">
              <a:buClr>
                <a:srgbClr val="C00000"/>
              </a:buClr>
              <a:buSzPct val="75000"/>
              <a:buFont typeface="Wingdings" panose="05000000000000000000" pitchFamily="2" charset="2"/>
              <a:buChar char="§"/>
              <a:defRPr/>
            </a:pPr>
            <a:endParaRPr lang="en-GB" sz="1600" b="1" dirty="0" smtClean="0">
              <a:solidFill>
                <a:schemeClr val="tx1">
                  <a:lumMod val="65000"/>
                  <a:lumOff val="35000"/>
                </a:schemeClr>
              </a:solidFill>
              <a:ea typeface="ＭＳ Ｐゴシック" pitchFamily="34" charset="-128"/>
            </a:endParaRPr>
          </a:p>
          <a:p>
            <a:pPr marL="109728" indent="0" defTabSz="914400" fontAlgn="auto">
              <a:lnSpc>
                <a:spcPct val="170000"/>
              </a:lnSpc>
              <a:buClr>
                <a:srgbClr val="E8308A"/>
              </a:buClr>
              <a:buSzPct val="75000"/>
              <a:buNone/>
              <a:defRPr/>
            </a:pPr>
            <a:endParaRPr lang="en-GB" sz="2000" dirty="0" smtClean="0">
              <a:solidFill>
                <a:schemeClr val="tx1">
                  <a:lumMod val="65000"/>
                  <a:lumOff val="35000"/>
                </a:schemeClr>
              </a:solidFill>
              <a:ea typeface="ＭＳ Ｐゴシック" pitchFamily="34" charset="-128"/>
            </a:endParaRPr>
          </a:p>
        </p:txBody>
      </p:sp>
      <p:sp>
        <p:nvSpPr>
          <p:cNvPr id="3" name="Rectangle 2"/>
          <p:cNvSpPr/>
          <p:nvPr/>
        </p:nvSpPr>
        <p:spPr>
          <a:xfrm>
            <a:off x="2727850" y="862460"/>
            <a:ext cx="3494288" cy="5262979"/>
          </a:xfrm>
          <a:prstGeom prst="rect">
            <a:avLst/>
          </a:prstGeom>
        </p:spPr>
        <p:txBody>
          <a:bodyPr wrap="square">
            <a:spAutoFit/>
          </a:bodyPr>
          <a:lstStyle/>
          <a:p>
            <a:pPr algn="ctr" eaLnBrk="1" hangingPunct="1"/>
            <a:r>
              <a:rPr lang="en-GB" altLang="en-US" dirty="0">
                <a:latin typeface="+mj-lt"/>
              </a:rPr>
              <a:t>Preparation and </a:t>
            </a:r>
            <a:r>
              <a:rPr lang="en-GB" altLang="en-US" b="1" u="sng" dirty="0">
                <a:latin typeface="+mj-lt"/>
              </a:rPr>
              <a:t>self belief </a:t>
            </a:r>
            <a:r>
              <a:rPr lang="en-GB" altLang="en-US" dirty="0">
                <a:latin typeface="+mj-lt"/>
              </a:rPr>
              <a:t>are very important in sport in order to ensure that I can give my all and perform to the best of my abilities. The more I have </a:t>
            </a:r>
            <a:r>
              <a:rPr lang="en-GB" altLang="en-US" dirty="0" smtClean="0">
                <a:latin typeface="+mj-lt"/>
              </a:rPr>
              <a:t>practised</a:t>
            </a:r>
            <a:r>
              <a:rPr lang="en-GB" altLang="en-US" dirty="0">
                <a:latin typeface="+mj-lt"/>
              </a:rPr>
              <a:t>, the more confident I have become and I now have the </a:t>
            </a:r>
            <a:r>
              <a:rPr lang="en-GB" altLang="en-US" b="1" u="sng" dirty="0">
                <a:latin typeface="+mj-lt"/>
              </a:rPr>
              <a:t>self belief</a:t>
            </a:r>
            <a:r>
              <a:rPr lang="en-GB" altLang="en-US" b="1" dirty="0">
                <a:latin typeface="+mj-lt"/>
              </a:rPr>
              <a:t> </a:t>
            </a:r>
            <a:r>
              <a:rPr lang="en-GB" altLang="en-US" dirty="0">
                <a:latin typeface="+mj-lt"/>
              </a:rPr>
              <a:t>every time I compete or am faced with learning a new skill. </a:t>
            </a:r>
          </a:p>
        </p:txBody>
      </p:sp>
      <p:pic>
        <p:nvPicPr>
          <p:cNvPr id="5127" name="Picture 7" descr="http://www1.pictures.zimbio.com/bg/Daley+dives+for+bronze+UvKi4GN21-s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3370" y="231363"/>
            <a:ext cx="2716474" cy="423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0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10617" cy="2810617"/>
          </a:xfrm>
          <a:prstGeom prst="rect">
            <a:avLst/>
          </a:prstGeom>
        </p:spPr>
      </p:pic>
      <p:pic>
        <p:nvPicPr>
          <p:cNvPr id="3076" name="Picture 4" descr="http://i.telegraph.co.uk/multimedia/archive/02972/neymar_2972113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295" y="532295"/>
            <a:ext cx="3910110" cy="24469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satftw.files.wordpress.com/2015/04/afp-files-oly-2008-swim-phelps-suspe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90" y="3573312"/>
            <a:ext cx="3643569" cy="2138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2313" y="3294798"/>
            <a:ext cx="2013746" cy="2565228"/>
          </a:xfrm>
          <a:prstGeom prst="rect">
            <a:avLst/>
          </a:prstGeom>
        </p:spPr>
      </p:pic>
      <p:pic>
        <p:nvPicPr>
          <p:cNvPr id="7" name="Picture 6" descr="http://jillconyers.com/wp-content/uploads/2013/12/BabeRuth_WEB.jpg"/>
          <p:cNvPicPr/>
          <p:nvPr/>
        </p:nvPicPr>
        <p:blipFill>
          <a:blip r:embed="rId8">
            <a:extLst>
              <a:ext uri="{28A0092B-C50C-407E-A947-70E740481C1C}">
                <a14:useLocalDpi xmlns:a14="http://schemas.microsoft.com/office/drawing/2010/main" val="0"/>
              </a:ext>
            </a:extLst>
          </a:blip>
          <a:srcRect/>
          <a:stretch>
            <a:fillRect/>
          </a:stretch>
        </p:blipFill>
        <p:spPr bwMode="auto">
          <a:xfrm>
            <a:off x="3178744" y="2319274"/>
            <a:ext cx="3443102" cy="2845377"/>
          </a:xfrm>
          <a:prstGeom prst="rect">
            <a:avLst/>
          </a:prstGeom>
          <a:noFill/>
          <a:ln>
            <a:noFill/>
          </a:ln>
        </p:spPr>
      </p:pic>
    </p:spTree>
    <p:extLst>
      <p:ext uri="{BB962C8B-B14F-4D97-AF65-F5344CB8AC3E}">
        <p14:creationId xmlns:p14="http://schemas.microsoft.com/office/powerpoint/2010/main" val="354483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elebbabylaundry.com/wp-content/uploads/2013/10/good-sportsman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671" y="3682912"/>
            <a:ext cx="3450173" cy="23103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helseacrockett.com/wp/wp-content/uploads/2013/10/good_sportsmanship_over_exhaustion.jpg?8b86a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823" y="157252"/>
            <a:ext cx="4093044" cy="2724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526" y="5993296"/>
            <a:ext cx="1559318" cy="73807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810617" cy="2810617"/>
          </a:xfrm>
          <a:prstGeom prst="rect">
            <a:avLst/>
          </a:prstGeom>
        </p:spPr>
      </p:pic>
      <p:sp>
        <p:nvSpPr>
          <p:cNvPr id="8" name="Rectangle 7"/>
          <p:cNvSpPr/>
          <p:nvPr/>
        </p:nvSpPr>
        <p:spPr>
          <a:xfrm>
            <a:off x="0" y="4727626"/>
            <a:ext cx="5744817" cy="1384995"/>
          </a:xfrm>
          <a:prstGeom prst="rect">
            <a:avLst/>
          </a:prstGeom>
        </p:spPr>
        <p:txBody>
          <a:bodyPr wrap="square">
            <a:spAutoFit/>
          </a:bodyPr>
          <a:lstStyle/>
          <a:p>
            <a:pPr algn="ctr"/>
            <a:r>
              <a:rPr lang="en-GB" altLang="en-US" sz="2800" dirty="0" smtClean="0">
                <a:latin typeface="+mn-lt"/>
                <a:ea typeface="MS PGothic" panose="020B0600070205080204" pitchFamily="34" charset="-128"/>
              </a:rPr>
              <a:t>How might you </a:t>
            </a:r>
          </a:p>
          <a:p>
            <a:pPr algn="ctr"/>
            <a:r>
              <a:rPr lang="en-GB" altLang="en-US" sz="2800" dirty="0">
                <a:latin typeface="+mn-lt"/>
                <a:ea typeface="MS PGothic" panose="020B0600070205080204" pitchFamily="34" charset="-128"/>
              </a:rPr>
              <a:t>d</a:t>
            </a:r>
            <a:r>
              <a:rPr lang="en-GB" altLang="en-US" sz="2800" dirty="0" smtClean="0">
                <a:latin typeface="+mn-lt"/>
                <a:ea typeface="MS PGothic" panose="020B0600070205080204" pitchFamily="34" charset="-128"/>
              </a:rPr>
              <a:t>emonstrate respect in school sports competitions? </a:t>
            </a:r>
            <a:endParaRPr lang="en-GB" sz="2800" dirty="0">
              <a:latin typeface="+mn-lt"/>
            </a:endParaRPr>
          </a:p>
        </p:txBody>
      </p:sp>
      <p:pic>
        <p:nvPicPr>
          <p:cNvPr id="1026" name="Picture 2" descr="http://www.footballandmusic.co.uk/wp-content/uploads/2014/09/zlat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7112" y="2012667"/>
            <a:ext cx="3197451" cy="22015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news.bbcimg.co.uk/media/images/58896000/jpg/_58896012_miley.jpg"/>
          <p:cNvPicPr/>
          <p:nvPr/>
        </p:nvPicPr>
        <p:blipFill>
          <a:blip r:embed="rId8">
            <a:extLst>
              <a:ext uri="{28A0092B-C50C-407E-A947-70E740481C1C}">
                <a14:useLocalDpi xmlns:a14="http://schemas.microsoft.com/office/drawing/2010/main" val="0"/>
              </a:ext>
            </a:extLst>
          </a:blip>
          <a:srcRect/>
          <a:stretch>
            <a:fillRect/>
          </a:stretch>
        </p:blipFill>
        <p:spPr bwMode="auto">
          <a:xfrm>
            <a:off x="226495" y="2845130"/>
            <a:ext cx="3235171" cy="1820902"/>
          </a:xfrm>
          <a:prstGeom prst="rect">
            <a:avLst/>
          </a:prstGeom>
          <a:noFill/>
          <a:ln>
            <a:noFill/>
          </a:ln>
        </p:spPr>
      </p:pic>
    </p:spTree>
    <p:extLst>
      <p:ext uri="{BB962C8B-B14F-4D97-AF65-F5344CB8AC3E}">
        <p14:creationId xmlns:p14="http://schemas.microsoft.com/office/powerpoint/2010/main" val="2764180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E4005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13352</TotalTime>
  <Words>915</Words>
  <Application>Microsoft Office PowerPoint</Application>
  <PresentationFormat>On-screen Show (4:3)</PresentationFormat>
  <Paragraphs>130</Paragraphs>
  <Slides>10</Slides>
  <Notes>10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Youth Sport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Barnes-Wright</dc:creator>
  <cp:lastModifiedBy>Lisa Woolfe</cp:lastModifiedBy>
  <cp:revision>386</cp:revision>
  <cp:lastPrinted>2013-10-10T09:28:55Z</cp:lastPrinted>
  <dcterms:created xsi:type="dcterms:W3CDTF">2011-03-10T10:07:19Z</dcterms:created>
  <dcterms:modified xsi:type="dcterms:W3CDTF">2015-12-02T09:00:57Z</dcterms:modified>
</cp:coreProperties>
</file>